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81" r:id="rId3"/>
    <p:sldId id="284" r:id="rId4"/>
    <p:sldId id="321" r:id="rId5"/>
    <p:sldId id="301" r:id="rId6"/>
    <p:sldId id="308" r:id="rId7"/>
    <p:sldId id="311" r:id="rId8"/>
    <p:sldId id="302" r:id="rId9"/>
    <p:sldId id="325" r:id="rId10"/>
    <p:sldId id="326" r:id="rId11"/>
    <p:sldId id="333" r:id="rId12"/>
    <p:sldId id="336" r:id="rId13"/>
    <p:sldId id="353" r:id="rId14"/>
    <p:sldId id="292" r:id="rId15"/>
    <p:sldId id="349" r:id="rId16"/>
    <p:sldId id="327" r:id="rId17"/>
    <p:sldId id="305" r:id="rId18"/>
    <p:sldId id="306" r:id="rId19"/>
    <p:sldId id="352" r:id="rId20"/>
    <p:sldId id="317" r:id="rId21"/>
    <p:sldId id="318" r:id="rId22"/>
    <p:sldId id="350" r:id="rId23"/>
    <p:sldId id="351" r:id="rId2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600000"/>
    <a:srgbClr val="355969"/>
    <a:srgbClr val="548DA6"/>
    <a:srgbClr val="FF5050"/>
    <a:srgbClr val="002B82"/>
    <a:srgbClr val="7AA8BC"/>
    <a:srgbClr val="B88C00"/>
    <a:srgbClr val="82ADC0"/>
    <a:srgbClr val="ABC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 snapToGrid="0">
      <p:cViewPr varScale="1">
        <p:scale>
          <a:sx n="81" d="100"/>
          <a:sy n="81" d="100"/>
        </p:scale>
        <p:origin x="96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C13C8-9F63-4E4C-85C1-02291C23D86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4EB7-A856-4B73-8F44-AF2D876E7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8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8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9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18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9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59C2A-5185-4FA9-94D6-64F80680AB54}" type="slidenum">
              <a:rPr lang="ru-RU" smtClean="0">
                <a:solidFill>
                  <a:srgbClr val="344068"/>
                </a:solidFill>
              </a:rPr>
              <a:pPr/>
              <a:t>‹#›</a:t>
            </a:fld>
            <a:endParaRPr lang="ru-RU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63BBC9-54B6-4C25-9D76-9F4CCCD3738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ko.tomsk.ru/" TargetMode="External"/><Relationship Id="rId3" Type="http://schemas.openxmlformats.org/officeDocument/2006/relationships/hyperlink" Target="https://obrnadzor.gov.ru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hyperlink" Target="http://www.rustest.ru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fipi.ru/" TargetMode="External"/><Relationship Id="rId9" Type="http://schemas.openxmlformats.org/officeDocument/2006/relationships/hyperlink" Target="https://edu.tomsk.gov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47116" y="551788"/>
            <a:ext cx="11471659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600" b="1" dirty="0" smtClean="0">
                <a:solidFill>
                  <a:srgbClr val="355969"/>
                </a:solidFill>
              </a:rPr>
              <a:t>О нормативном правовом обеспечении проведения  государственной итоговой аттестации в 2024 году</a:t>
            </a:r>
            <a:endParaRPr lang="ru-RU" sz="5600" b="1" dirty="0">
              <a:solidFill>
                <a:srgbClr val="355969"/>
              </a:solidFill>
            </a:endParaRPr>
          </a:p>
        </p:txBody>
      </p:sp>
      <p:sp>
        <p:nvSpPr>
          <p:cNvPr id="65" name="Заголовок 2"/>
          <p:cNvSpPr txBox="1">
            <a:spLocks/>
          </p:cNvSpPr>
          <p:nvPr/>
        </p:nvSpPr>
        <p:spPr>
          <a:xfrm>
            <a:off x="7473142" y="4716001"/>
            <a:ext cx="4172454" cy="936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ru-RU" sz="1400" dirty="0">
              <a:solidFill>
                <a:srgbClr val="355969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90" y="44100"/>
            <a:ext cx="468910" cy="4689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9" y="4465358"/>
            <a:ext cx="3726495" cy="157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38655" y="4126976"/>
            <a:ext cx="11488581" cy="76197"/>
            <a:chOff x="364056" y="3762895"/>
            <a:chExt cx="11488581" cy="7619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64056" y="3762895"/>
              <a:ext cx="11480120" cy="0"/>
            </a:xfrm>
            <a:prstGeom prst="line">
              <a:avLst/>
            </a:prstGeom>
            <a:ln w="31750">
              <a:solidFill>
                <a:srgbClr val="ABC8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2517" y="3839092"/>
              <a:ext cx="11480120" cy="0"/>
            </a:xfrm>
            <a:prstGeom prst="line">
              <a:avLst/>
            </a:prstGeom>
            <a:ln>
              <a:solidFill>
                <a:srgbClr val="ABC8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2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Расписание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00052"/>
              </p:ext>
            </p:extLst>
          </p:nvPr>
        </p:nvGraphicFramePr>
        <p:xfrm>
          <a:off x="410610" y="708954"/>
          <a:ext cx="11353022" cy="54099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3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9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4" marR="6439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ГВЭ-9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иностранные языки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4" marR="6439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4" marR="6439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(ср)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мая (пн)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обществознание, химия, информатика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(чт)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история, физика, 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(пн)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(чт)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(вт)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июня (пт)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биология, информатика, литература, 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русский язык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июня (вт)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июня (ср)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июня (чт)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0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(пн)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июля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Расписание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59854"/>
              </p:ext>
            </p:extLst>
          </p:nvPr>
        </p:nvGraphicFramePr>
        <p:xfrm>
          <a:off x="370925" y="930303"/>
          <a:ext cx="11491786" cy="49457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2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Дополнительный период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ОГЭ,    ГВЭ-9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история, физика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информатика, литература, обществознание, химия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сентября (ср)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русский язык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предметам (за 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                      Продолжительность экзаменов и использование средств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39386"/>
              </p:ext>
            </p:extLst>
          </p:nvPr>
        </p:nvGraphicFramePr>
        <p:xfrm>
          <a:off x="458572" y="748123"/>
          <a:ext cx="11293456" cy="28776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5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Продолжительность экзаменов (</a:t>
                      </a:r>
                      <a:r>
                        <a:rPr lang="ru-RU" sz="2400" dirty="0" smtClean="0">
                          <a:solidFill>
                            <a:srgbClr val="FFDC6D"/>
                          </a:solidFill>
                        </a:rPr>
                        <a:t>ОГЭ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 часа 55 минут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(235 минут)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литература, математика, русский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язык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 часа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(180 минут)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история, обществознание, химия, физика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часа 30 минут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(150 минут)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биология, география, информатика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часа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(120 минут)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английский, испанский, немецкий, французский языки 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(письменная часть)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 минут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английский, испанский, немецкий, французский языки (устная часть)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00380"/>
              </p:ext>
            </p:extLst>
          </p:nvPr>
        </p:nvGraphicFramePr>
        <p:xfrm>
          <a:off x="2043485" y="3830668"/>
          <a:ext cx="8221650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Допускается использование участниками </a:t>
                      </a:r>
                      <a:r>
                        <a:rPr lang="ru-RU" sz="2400" dirty="0" smtClean="0">
                          <a:solidFill>
                            <a:srgbClr val="FFDC6D"/>
                          </a:solidFill>
                        </a:rPr>
                        <a:t>ОГЭ</a:t>
                      </a:r>
                      <a:r>
                        <a:rPr lang="ru-RU" sz="2400" dirty="0" smtClean="0"/>
                        <a:t> на экзамене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Биология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непрограммируемый калькулятор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География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непрограммируемый калькулятор, атласы</a:t>
                      </a: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линейка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Физика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линейка, непрограммируемый калькулятор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Химия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непрограммируемый калькулятор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7" y="605643"/>
            <a:ext cx="104384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Средства </a:t>
            </a:r>
            <a:r>
              <a:rPr lang="ru-RU" sz="2000" b="1" dirty="0">
                <a:solidFill>
                  <a:srgbClr val="FF0000"/>
                </a:solidFill>
              </a:rPr>
              <a:t>обучения и воспитания, разрешенные для использования на экзамене по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некоторым предметам: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по </a:t>
            </a:r>
            <a:r>
              <a:rPr lang="ru-RU" sz="2000" b="1" dirty="0"/>
              <a:t>русскому языку </a:t>
            </a:r>
            <a:r>
              <a:rPr lang="ru-RU" sz="2000" dirty="0"/>
              <a:t>- орфографический словарь;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 математике </a:t>
            </a:r>
            <a:r>
              <a:rPr lang="ru-RU" sz="2000" dirty="0"/>
              <a:t>– линейка (справочные материалы, содержащие основные формулы курса математики, </a:t>
            </a:r>
          </a:p>
          <a:p>
            <a:r>
              <a:rPr lang="ru-RU" sz="2000" dirty="0"/>
              <a:t>участник ГИА-9 получит вместе с КИМ);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 химии </a:t>
            </a:r>
            <a:r>
              <a:rPr lang="ru-RU" sz="2000" dirty="0"/>
              <a:t>- непрограммируемый калькулятор (периодическую систему химических элементов Д.И. </a:t>
            </a:r>
          </a:p>
          <a:p>
            <a:r>
              <a:rPr lang="ru-RU" sz="2000" dirty="0"/>
              <a:t>Менделеева, таблицу растворимости солей, кислот и оснований в воде и электрохимический ряд напряжений </a:t>
            </a:r>
          </a:p>
          <a:p>
            <a:r>
              <a:rPr lang="ru-RU" sz="2000" dirty="0"/>
              <a:t>металлов участник ГИА-9 получит вместе с КИМ);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 физик</a:t>
            </a:r>
            <a:r>
              <a:rPr lang="ru-RU" sz="2000" dirty="0"/>
              <a:t>е - непрограммируемый калькулятор, линейка;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 географии </a:t>
            </a:r>
            <a:r>
              <a:rPr lang="ru-RU" sz="2000" dirty="0"/>
              <a:t>- непрограммируемый калькулятор, линейка, географические атласы за 7 - 9 классы.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 биологии </a:t>
            </a:r>
            <a:r>
              <a:rPr lang="ru-RU" sz="2000" dirty="0"/>
              <a:t>- непрограммируемый калькулятор, линейка;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 литературе </a:t>
            </a:r>
            <a:r>
              <a:rPr lang="ru-RU" sz="2000" dirty="0"/>
              <a:t>- орфографический словарь, сборники лирики, полные тексты художественных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361567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Условия для выдачи </a:t>
            </a:r>
            <a:r>
              <a:rPr lang="ru-RU" sz="2800" b="1" dirty="0">
                <a:solidFill>
                  <a:schemeClr val="bg1"/>
                </a:solidFill>
              </a:rPr>
              <a:t>аттестатов  (</a:t>
            </a:r>
            <a:r>
              <a:rPr lang="ru-RU" sz="2800" b="1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ГИА-9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540881" y="993743"/>
            <a:ext cx="0" cy="49405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6171" y="3664133"/>
            <a:ext cx="4446494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>
                <a:solidFill>
                  <a:srgbClr val="355969"/>
                </a:solidFill>
              </a:rPr>
              <a:t> </a:t>
            </a:r>
            <a:r>
              <a:rPr lang="ru-RU" sz="2400" b="1" dirty="0" smtClean="0">
                <a:solidFill>
                  <a:srgbClr val="355969"/>
                </a:solidFill>
              </a:rPr>
              <a:t>экзамена</a:t>
            </a:r>
            <a:r>
              <a:rPr lang="ru-RU" sz="2400" dirty="0" smtClean="0">
                <a:solidFill>
                  <a:srgbClr val="355969"/>
                </a:solidFill>
              </a:rPr>
              <a:t>:</a:t>
            </a:r>
          </a:p>
          <a:p>
            <a:endParaRPr lang="ru-RU" dirty="0" smtClean="0">
              <a:solidFill>
                <a:srgbClr val="35596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u="sng" dirty="0" smtClean="0">
                <a:solidFill>
                  <a:srgbClr val="355969"/>
                </a:solidFill>
              </a:rPr>
              <a:t>2 обязательных</a:t>
            </a:r>
            <a:r>
              <a:rPr lang="ru-RU" sz="2000" dirty="0" smtClean="0">
                <a:solidFill>
                  <a:srgbClr val="355969"/>
                </a:solidFill>
              </a:rPr>
              <a:t> (</a:t>
            </a:r>
            <a:r>
              <a:rPr lang="ru-RU" sz="2000" b="1" dirty="0" smtClean="0">
                <a:solidFill>
                  <a:srgbClr val="355969"/>
                </a:solidFill>
              </a:rPr>
              <a:t>русский язык и математика) – </a:t>
            </a:r>
            <a:r>
              <a:rPr lang="ru-RU" sz="2000" dirty="0" smtClean="0">
                <a:solidFill>
                  <a:srgbClr val="7AA8BC"/>
                </a:solidFill>
              </a:rPr>
              <a:t>не ниже отметки «</a:t>
            </a:r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r>
              <a:rPr lang="ru-RU" sz="2000" dirty="0" smtClean="0">
                <a:solidFill>
                  <a:srgbClr val="7AA8BC"/>
                </a:solidFill>
              </a:rPr>
              <a:t>»</a:t>
            </a:r>
          </a:p>
          <a:p>
            <a:pPr marL="358775"/>
            <a:endParaRPr lang="ru-RU" sz="2000" dirty="0">
              <a:solidFill>
                <a:srgbClr val="7AA8B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u="sng" dirty="0">
                <a:solidFill>
                  <a:srgbClr val="355969"/>
                </a:solidFill>
              </a:rPr>
              <a:t>2 </a:t>
            </a:r>
            <a:r>
              <a:rPr lang="ru-RU" sz="2000" u="sng" dirty="0" smtClean="0">
                <a:solidFill>
                  <a:srgbClr val="355969"/>
                </a:solidFill>
              </a:rPr>
              <a:t>по выбору </a:t>
            </a:r>
            <a:r>
              <a:rPr lang="ru-RU" sz="2000" b="1" dirty="0">
                <a:solidFill>
                  <a:srgbClr val="355969"/>
                </a:solidFill>
              </a:rPr>
              <a:t>–</a:t>
            </a:r>
            <a:r>
              <a:rPr lang="ru-RU" sz="2000" dirty="0" smtClean="0">
                <a:solidFill>
                  <a:srgbClr val="7AA8BC"/>
                </a:solidFill>
              </a:rPr>
              <a:t> не </a:t>
            </a:r>
            <a:r>
              <a:rPr lang="ru-RU" sz="2000" dirty="0">
                <a:solidFill>
                  <a:srgbClr val="7AA8BC"/>
                </a:solidFill>
              </a:rPr>
              <a:t>ниже отметки «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sz="2000" dirty="0" smtClean="0">
                <a:solidFill>
                  <a:srgbClr val="7AA8BC"/>
                </a:solidFill>
              </a:rPr>
              <a:t>»</a:t>
            </a:r>
            <a:endParaRPr lang="ru-RU" sz="2000" dirty="0">
              <a:solidFill>
                <a:srgbClr val="7AA8B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036" y="3957729"/>
            <a:ext cx="549504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355969"/>
                </a:solidFill>
              </a:rPr>
              <a:t>все</a:t>
            </a:r>
            <a:r>
              <a:rPr lang="ru-RU" sz="2000" dirty="0" smtClean="0">
                <a:solidFill>
                  <a:srgbClr val="355969"/>
                </a:solidFill>
              </a:rPr>
              <a:t> итоговые отметки «</a:t>
            </a:r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r>
              <a:rPr lang="ru-RU" sz="2000" dirty="0" smtClean="0">
                <a:solidFill>
                  <a:srgbClr val="355969"/>
                </a:solidFill>
              </a:rPr>
              <a:t>»</a:t>
            </a:r>
          </a:p>
          <a:p>
            <a:endParaRPr lang="ru-RU" sz="2000" dirty="0" smtClean="0">
              <a:solidFill>
                <a:srgbClr val="3559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положительные отметки (не ниже </a:t>
            </a:r>
            <a:r>
              <a:rPr lang="ru-RU" sz="1600" dirty="0" smtClean="0">
                <a:solidFill>
                  <a:srgbClr val="355969"/>
                </a:solidFill>
              </a:rPr>
              <a:t>«</a:t>
            </a:r>
            <a:r>
              <a:rPr lang="ru-RU" sz="1600" b="1" dirty="0" smtClean="0">
                <a:solidFill>
                  <a:srgbClr val="C00000"/>
                </a:solidFill>
              </a:rPr>
              <a:t>4</a:t>
            </a:r>
            <a:r>
              <a:rPr lang="ru-RU" sz="1600" dirty="0" smtClean="0">
                <a:solidFill>
                  <a:srgbClr val="355969"/>
                </a:solidFill>
              </a:rPr>
              <a:t>») на ГИА по всем предметам (по обязательным и по выбору)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768" y="5059221"/>
            <a:ext cx="188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!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AutoShape 2" descr="https://ndc.book24.ru/resize/820x1180/iblock/5ef/5ef556dd9823f8a06966a2be5921e71f/3d8524a7d2c881e16db83553af1c6b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88" y="990303"/>
            <a:ext cx="3289230" cy="2345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26" y="935249"/>
            <a:ext cx="3321027" cy="2346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200" y="919055"/>
            <a:ext cx="1652839" cy="23464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44592" y="5145695"/>
            <a:ext cx="51805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>
                <a:solidFill>
                  <a:srgbClr val="82ADC0"/>
                </a:solidFill>
              </a:rPr>
              <a:t>итоговая отметка = (годовая + экзаменационная) / 2 </a:t>
            </a:r>
          </a:p>
          <a:p>
            <a:pPr algn="just"/>
            <a:r>
              <a:rPr lang="ru-RU" sz="1200" dirty="0" smtClean="0">
                <a:solidFill>
                  <a:srgbClr val="82ADC0"/>
                </a:solidFill>
              </a:rPr>
              <a:t>(с округлением до целого числа по правилам математического округления)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Выставление итоговых отметок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472944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ГИА-9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https://ndc.book24.ru/resize/820x1180/iblock/5ef/5ef556dd9823f8a06966a2be5921e71f/3d8524a7d2c881e16db83553af1c6b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26444" y="548312"/>
            <a:ext cx="89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7606" y="1046603"/>
            <a:ext cx="6257676" cy="169277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"Русский язык", "Математика"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 учебных предмета, сдаваемых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выбору  определяются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среднее арифметическое: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годовой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экзаменационной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отметок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выпускника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(округление до целого числа по правилам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математического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округления) 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34059" y="3100565"/>
            <a:ext cx="6257675" cy="25545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Если </a:t>
            </a:r>
            <a:r>
              <a:rPr lang="ru-RU" sz="1600" dirty="0">
                <a:solidFill>
                  <a:srgbClr val="C00000"/>
                </a:solidFill>
              </a:rPr>
              <a:t>в </a:t>
            </a:r>
            <a:r>
              <a:rPr lang="ru-RU" sz="1600" dirty="0" smtClean="0">
                <a:solidFill>
                  <a:srgbClr val="C00000"/>
                </a:solidFill>
              </a:rPr>
              <a:t>УП ОО </a:t>
            </a:r>
            <a:r>
              <a:rPr lang="ru-RU" sz="1600" dirty="0">
                <a:solidFill>
                  <a:srgbClr val="C00000"/>
                </a:solidFill>
              </a:rPr>
              <a:t>указаны учебные </a:t>
            </a:r>
            <a:r>
              <a:rPr lang="ru-RU" sz="1600" dirty="0" smtClean="0">
                <a:solidFill>
                  <a:srgbClr val="C00000"/>
                </a:solidFill>
              </a:rPr>
              <a:t>курсы: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"</a:t>
            </a:r>
            <a:r>
              <a:rPr lang="ru-RU" sz="1600" b="1" dirty="0" smtClean="0">
                <a:solidFill>
                  <a:srgbClr val="C00000"/>
                </a:solidFill>
              </a:rPr>
              <a:t>Алгебра</a:t>
            </a:r>
            <a:r>
              <a:rPr lang="ru-RU" sz="1600" dirty="0" smtClean="0">
                <a:solidFill>
                  <a:srgbClr val="C00000"/>
                </a:solidFill>
              </a:rPr>
              <a:t>",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"</a:t>
            </a:r>
            <a:r>
              <a:rPr lang="ru-RU" sz="1600" b="1" dirty="0">
                <a:solidFill>
                  <a:srgbClr val="C00000"/>
                </a:solidFill>
              </a:rPr>
              <a:t>Геометрия</a:t>
            </a:r>
            <a:r>
              <a:rPr lang="ru-RU" sz="1600" dirty="0">
                <a:solidFill>
                  <a:srgbClr val="C00000"/>
                </a:solidFill>
              </a:rPr>
              <a:t>" 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и "</a:t>
            </a:r>
            <a:r>
              <a:rPr lang="ru-RU" sz="1600" b="1" dirty="0">
                <a:solidFill>
                  <a:srgbClr val="C00000"/>
                </a:solidFill>
              </a:rPr>
              <a:t>Вероятность и статистика</a:t>
            </a:r>
            <a:r>
              <a:rPr lang="ru-RU" sz="1600" dirty="0">
                <a:solidFill>
                  <a:srgbClr val="C00000"/>
                </a:solidFill>
              </a:rPr>
              <a:t>", </a:t>
            </a:r>
            <a:endParaRPr lang="ru-RU" sz="16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то </a:t>
            </a:r>
            <a:r>
              <a:rPr lang="ru-RU" sz="1600" dirty="0">
                <a:solidFill>
                  <a:srgbClr val="C00000"/>
                </a:solidFill>
              </a:rPr>
              <a:t>в графе "Наименование учебных предметов" указывается </a:t>
            </a:r>
            <a:r>
              <a:rPr lang="ru-RU" sz="1600" dirty="0" smtClean="0">
                <a:solidFill>
                  <a:srgbClr val="C00000"/>
                </a:solidFill>
              </a:rPr>
              <a:t>"</a:t>
            </a:r>
            <a:r>
              <a:rPr lang="ru-RU" sz="1600" b="1" dirty="0">
                <a:solidFill>
                  <a:srgbClr val="C00000"/>
                </a:solidFill>
              </a:rPr>
              <a:t>Математика</a:t>
            </a:r>
            <a:r>
              <a:rPr lang="ru-RU" sz="1600" dirty="0">
                <a:solidFill>
                  <a:srgbClr val="C00000"/>
                </a:solidFill>
              </a:rPr>
              <a:t>", </a:t>
            </a:r>
            <a:endParaRPr lang="ru-RU" sz="16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а итоговая </a:t>
            </a:r>
            <a:r>
              <a:rPr lang="ru-RU" sz="1600" dirty="0">
                <a:solidFill>
                  <a:srgbClr val="C00000"/>
                </a:solidFill>
              </a:rPr>
              <a:t>отметка </a:t>
            </a:r>
            <a:r>
              <a:rPr lang="ru-RU" sz="1600" dirty="0" smtClean="0">
                <a:solidFill>
                  <a:srgbClr val="C00000"/>
                </a:solidFill>
              </a:rPr>
              <a:t>за </a:t>
            </a:r>
            <a:r>
              <a:rPr lang="ru-RU" sz="1600" b="1" dirty="0" smtClean="0">
                <a:solidFill>
                  <a:srgbClr val="C00000"/>
                </a:solidFill>
              </a:rPr>
              <a:t>9 класс </a:t>
            </a:r>
            <a:r>
              <a:rPr lang="ru-RU" sz="1600" dirty="0" smtClean="0">
                <a:solidFill>
                  <a:srgbClr val="C00000"/>
                </a:solidFill>
              </a:rPr>
              <a:t>определяется </a:t>
            </a:r>
            <a:r>
              <a:rPr lang="ru-RU" sz="1600" dirty="0">
                <a:solidFill>
                  <a:srgbClr val="C00000"/>
                </a:solidFill>
              </a:rPr>
              <a:t>как среднее арифметическое годовых отметок по учебным курсам "</a:t>
            </a:r>
            <a:r>
              <a:rPr lang="ru-RU" sz="1600" dirty="0" smtClean="0">
                <a:solidFill>
                  <a:srgbClr val="C00000"/>
                </a:solidFill>
              </a:rPr>
              <a:t>Алгебра", </a:t>
            </a:r>
            <a:r>
              <a:rPr lang="ru-RU" sz="1600" dirty="0">
                <a:solidFill>
                  <a:srgbClr val="C00000"/>
                </a:solidFill>
              </a:rPr>
              <a:t>"Геометрия" и "Вероятность и </a:t>
            </a:r>
            <a:r>
              <a:rPr lang="ru-RU" sz="1600" dirty="0" smtClean="0">
                <a:solidFill>
                  <a:srgbClr val="C00000"/>
                </a:solidFill>
              </a:rPr>
              <a:t>статистика" и экзаменационной отметки.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14896" y="570955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Итоговые отметки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другим учебным предметам выставляются на основе годовой отметки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9 класс.</a:t>
            </a:r>
          </a:p>
        </p:txBody>
      </p:sp>
    </p:spTree>
    <p:extLst>
      <p:ext uri="{BB962C8B-B14F-4D97-AF65-F5344CB8AC3E}">
        <p14:creationId xmlns:p14="http://schemas.microsoft.com/office/powerpoint/2010/main" val="33132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Пересдача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4496" y="641121"/>
            <a:ext cx="2018270" cy="7990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 экзамена</a:t>
            </a:r>
          </a:p>
          <a:p>
            <a:pPr algn="ctr"/>
            <a:r>
              <a:rPr lang="ru-RU" dirty="0" smtClean="0"/>
              <a:t>(2 обязательных и 2 по выбору)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11637" y="641121"/>
            <a:ext cx="2018270" cy="799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экзамена (ОВЗ)</a:t>
            </a:r>
          </a:p>
          <a:p>
            <a:pPr algn="ctr"/>
            <a:r>
              <a:rPr lang="ru-RU" dirty="0" smtClean="0"/>
              <a:t>(русский язык, математика)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363" y="1707500"/>
            <a:ext cx="2015283" cy="7990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1-2</a:t>
            </a:r>
            <a:r>
              <a:rPr lang="ru-RU" sz="1400" dirty="0" smtClean="0"/>
              <a:t> предметам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2118" y="1707500"/>
            <a:ext cx="2018270" cy="7990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3-4</a:t>
            </a:r>
            <a:r>
              <a:rPr lang="ru-RU" sz="1400" dirty="0" smtClean="0"/>
              <a:t> предметам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7376" y="2820508"/>
            <a:ext cx="2018270" cy="7990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Пересдача </a:t>
            </a:r>
            <a:r>
              <a:rPr lang="ru-RU" sz="1400" b="1" dirty="0" smtClean="0"/>
              <a:t>в резервные дни</a:t>
            </a:r>
            <a:r>
              <a:rPr lang="ru-RU" sz="1400" dirty="0" smtClean="0"/>
              <a:t> основного периода</a:t>
            </a:r>
            <a:endParaRPr lang="ru-RU" sz="1400" dirty="0"/>
          </a:p>
        </p:txBody>
      </p:sp>
      <p:cxnSp>
        <p:nvCxnSpPr>
          <p:cNvPr id="19" name="Прямая со стрелкой 18"/>
          <p:cNvCxnSpPr>
            <a:stCxn id="7" idx="2"/>
            <a:endCxn id="11" idx="0"/>
          </p:cNvCxnSpPr>
          <p:nvPr/>
        </p:nvCxnSpPr>
        <p:spPr>
          <a:xfrm flipH="1">
            <a:off x="1558005" y="1440191"/>
            <a:ext cx="1225626" cy="26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17" idx="0"/>
          </p:cNvCxnSpPr>
          <p:nvPr/>
        </p:nvCxnSpPr>
        <p:spPr>
          <a:xfrm>
            <a:off x="2783631" y="1440191"/>
            <a:ext cx="1277622" cy="26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8" idx="0"/>
          </p:cNvCxnSpPr>
          <p:nvPr/>
        </p:nvCxnSpPr>
        <p:spPr>
          <a:xfrm flipH="1">
            <a:off x="1556511" y="2506570"/>
            <a:ext cx="1494" cy="31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47376" y="3933516"/>
            <a:ext cx="2018270" cy="7990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Повторный</a:t>
            </a:r>
            <a:r>
              <a:rPr lang="ru-RU" sz="1400" dirty="0" smtClean="0"/>
              <a:t> неудовлетворительный результат</a:t>
            </a:r>
            <a:endParaRPr lang="ru-RU" sz="1400" dirty="0"/>
          </a:p>
        </p:txBody>
      </p:sp>
      <p:cxnSp>
        <p:nvCxnSpPr>
          <p:cNvPr id="29" name="Прямая со стрелкой 28"/>
          <p:cNvCxnSpPr>
            <a:stCxn id="18" idx="2"/>
            <a:endCxn id="28" idx="0"/>
          </p:cNvCxnSpPr>
          <p:nvPr/>
        </p:nvCxnSpPr>
        <p:spPr>
          <a:xfrm>
            <a:off x="1556511" y="3619578"/>
            <a:ext cx="0" cy="31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52118" y="3933516"/>
            <a:ext cx="2018270" cy="7990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Пересдача в </a:t>
            </a:r>
            <a:r>
              <a:rPr lang="ru-RU" sz="1400" b="1" dirty="0" smtClean="0"/>
              <a:t>дополнительный период (сентябрь)</a:t>
            </a:r>
            <a:endParaRPr lang="ru-RU" sz="1400" dirty="0"/>
          </a:p>
        </p:txBody>
      </p:sp>
      <p:cxnSp>
        <p:nvCxnSpPr>
          <p:cNvPr id="32" name="Прямая со стрелкой 31"/>
          <p:cNvCxnSpPr>
            <a:stCxn id="28" idx="3"/>
            <a:endCxn id="31" idx="1"/>
          </p:cNvCxnSpPr>
          <p:nvPr/>
        </p:nvCxnSpPr>
        <p:spPr>
          <a:xfrm>
            <a:off x="2565646" y="4333051"/>
            <a:ext cx="486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2"/>
            <a:endCxn id="31" idx="0"/>
          </p:cNvCxnSpPr>
          <p:nvPr/>
        </p:nvCxnSpPr>
        <p:spPr>
          <a:xfrm>
            <a:off x="4061253" y="2506570"/>
            <a:ext cx="0" cy="1426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052118" y="5050642"/>
            <a:ext cx="2018270" cy="799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Повторный</a:t>
            </a:r>
            <a:r>
              <a:rPr lang="ru-RU" sz="1400" dirty="0" smtClean="0"/>
              <a:t> неудовлетворительный результат</a:t>
            </a:r>
            <a:endParaRPr lang="ru-RU" sz="1400" dirty="0"/>
          </a:p>
        </p:txBody>
      </p:sp>
      <p:cxnSp>
        <p:nvCxnSpPr>
          <p:cNvPr id="37" name="Прямая со стрелкой 36"/>
          <p:cNvCxnSpPr>
            <a:stCxn id="31" idx="2"/>
            <a:endCxn id="36" idx="0"/>
          </p:cNvCxnSpPr>
          <p:nvPr/>
        </p:nvCxnSpPr>
        <p:spPr>
          <a:xfrm>
            <a:off x="4061253" y="4732586"/>
            <a:ext cx="0" cy="31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47376" y="5046524"/>
            <a:ext cx="2018270" cy="799070"/>
          </a:xfrm>
          <a:prstGeom prst="rect">
            <a:avLst/>
          </a:prstGeom>
          <a:solidFill>
            <a:srgbClr val="FF5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Пересдача</a:t>
            </a:r>
          </a:p>
          <a:p>
            <a:pPr algn="ctr"/>
            <a:r>
              <a:rPr lang="ru-RU" sz="1400" b="1" dirty="0" smtClean="0"/>
              <a:t>НА СЛЕДУЮЩИЙ ГОД*</a:t>
            </a:r>
            <a:endParaRPr lang="ru-RU" sz="1400" dirty="0"/>
          </a:p>
        </p:txBody>
      </p:sp>
      <p:cxnSp>
        <p:nvCxnSpPr>
          <p:cNvPr id="40" name="Прямая со стрелкой 39"/>
          <p:cNvCxnSpPr>
            <a:stCxn id="36" idx="1"/>
            <a:endCxn id="39" idx="3"/>
          </p:cNvCxnSpPr>
          <p:nvPr/>
        </p:nvCxnSpPr>
        <p:spPr>
          <a:xfrm flipH="1" flipV="1">
            <a:off x="2565646" y="5446059"/>
            <a:ext cx="486472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555366" y="1707500"/>
            <a:ext cx="2018270" cy="799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1</a:t>
            </a:r>
            <a:r>
              <a:rPr lang="ru-RU" sz="1400" dirty="0" smtClean="0"/>
              <a:t> предмету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058614" y="1707500"/>
            <a:ext cx="2018270" cy="799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2</a:t>
            </a:r>
            <a:r>
              <a:rPr lang="ru-RU" sz="1400" dirty="0" smtClean="0"/>
              <a:t> предметам</a:t>
            </a:r>
            <a:endParaRPr lang="ru-RU" sz="1400" dirty="0"/>
          </a:p>
        </p:txBody>
      </p:sp>
      <p:cxnSp>
        <p:nvCxnSpPr>
          <p:cNvPr id="47" name="Соединительная линия уступом 46"/>
          <p:cNvCxnSpPr>
            <a:stCxn id="43" idx="2"/>
            <a:endCxn id="18" idx="3"/>
          </p:cNvCxnSpPr>
          <p:nvPr/>
        </p:nvCxnSpPr>
        <p:spPr>
          <a:xfrm rot="5400000">
            <a:off x="4208338" y="863879"/>
            <a:ext cx="713473" cy="39988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46" idx="2"/>
          </p:cNvCxnSpPr>
          <p:nvPr/>
        </p:nvCxnSpPr>
        <p:spPr>
          <a:xfrm rot="5400000">
            <a:off x="6155828" y="1421129"/>
            <a:ext cx="1826481" cy="39973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12259" y="4388901"/>
            <a:ext cx="623604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55969"/>
                </a:solidFill>
              </a:rPr>
              <a:t>*Чтобы пересдать экзамены в следующем году, обучающемуся </a:t>
            </a:r>
            <a:r>
              <a:rPr lang="ru-RU" b="1" dirty="0" smtClean="0">
                <a:solidFill>
                  <a:srgbClr val="355969"/>
                </a:solidFill>
              </a:rPr>
              <a:t>необходимо продолжить обучение</a:t>
            </a:r>
            <a:r>
              <a:rPr lang="ru-RU" dirty="0" smtClean="0">
                <a:solidFill>
                  <a:srgbClr val="355969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55969"/>
                </a:solidFill>
              </a:rPr>
              <a:t>или путем </a:t>
            </a:r>
            <a:r>
              <a:rPr lang="ru-RU" b="1" dirty="0" smtClean="0">
                <a:solidFill>
                  <a:srgbClr val="355969"/>
                </a:solidFill>
              </a:rPr>
              <a:t>повторного освоения программы </a:t>
            </a:r>
            <a:r>
              <a:rPr lang="en-US" dirty="0" smtClean="0">
                <a:solidFill>
                  <a:srgbClr val="355969"/>
                </a:solidFill>
              </a:rPr>
              <a:t>IX</a:t>
            </a:r>
            <a:r>
              <a:rPr lang="ru-RU" dirty="0" smtClean="0">
                <a:solidFill>
                  <a:srgbClr val="355969"/>
                </a:solidFill>
              </a:rPr>
              <a:t> класса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55969"/>
                </a:solidFill>
              </a:rPr>
              <a:t>или путем </a:t>
            </a:r>
            <a:r>
              <a:rPr lang="ru-RU" b="1" dirty="0" smtClean="0">
                <a:solidFill>
                  <a:srgbClr val="355969"/>
                </a:solidFill>
              </a:rPr>
              <a:t>смены формы обучения </a:t>
            </a:r>
            <a:r>
              <a:rPr lang="ru-RU" dirty="0" smtClean="0">
                <a:solidFill>
                  <a:srgbClr val="355969"/>
                </a:solidFill>
              </a:rPr>
              <a:t>с последующем зачислением в ОО для прохождения ГИА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2411" y="5977798"/>
            <a:ext cx="11105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ГИА-9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(новое)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возможность </a:t>
            </a:r>
            <a:r>
              <a:rPr lang="ru-RU" b="1" dirty="0">
                <a:solidFill>
                  <a:srgbClr val="C00000"/>
                </a:solidFill>
              </a:rPr>
              <a:t>изменения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предметов по выбору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пересдачи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следующем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учебном году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787554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3071" b="3071"/>
          <a:stretch/>
        </p:blipFill>
        <p:spPr>
          <a:xfrm>
            <a:off x="284205" y="602699"/>
            <a:ext cx="5629707" cy="5652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6945" y="1701238"/>
            <a:ext cx="52510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 нарушение порядка проведения ГИА: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участник удаляется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1846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649" y="4329527"/>
            <a:ext cx="545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рассматриваются апелляции по вопросам: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содержания </a:t>
            </a:r>
            <a:r>
              <a:rPr lang="ru-RU" dirty="0">
                <a:solidFill>
                  <a:srgbClr val="FF0000"/>
                </a:solidFill>
              </a:rPr>
              <a:t>и структуры заданий по </a:t>
            </a:r>
            <a:r>
              <a:rPr lang="ru-RU" dirty="0" smtClean="0">
                <a:solidFill>
                  <a:srgbClr val="FF0000"/>
                </a:solidFill>
              </a:rPr>
              <a:t>предметам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нарушений </a:t>
            </a:r>
            <a:r>
              <a:rPr lang="ru-RU" dirty="0">
                <a:solidFill>
                  <a:srgbClr val="FF0000"/>
                </a:solidFill>
              </a:rPr>
              <a:t>участником </a:t>
            </a:r>
            <a:r>
              <a:rPr lang="ru-RU" dirty="0" smtClean="0">
                <a:solidFill>
                  <a:srgbClr val="FF0000"/>
                </a:solidFill>
              </a:rPr>
              <a:t>ГИА </a:t>
            </a:r>
            <a:r>
              <a:rPr lang="ru-RU" dirty="0">
                <a:solidFill>
                  <a:srgbClr val="FF0000"/>
                </a:solidFill>
              </a:rPr>
              <a:t>порядка проведения </a:t>
            </a:r>
            <a:r>
              <a:rPr lang="ru-RU" dirty="0" smtClean="0">
                <a:solidFill>
                  <a:srgbClr val="FF0000"/>
                </a:solidFill>
              </a:rPr>
              <a:t>экзамена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неправильного </a:t>
            </a:r>
            <a:r>
              <a:rPr lang="ru-RU" dirty="0">
                <a:solidFill>
                  <a:srgbClr val="FF0000"/>
                </a:solidFill>
              </a:rPr>
              <a:t>оформления экзаменационной </a:t>
            </a:r>
            <a:r>
              <a:rPr lang="ru-RU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1277" y="827535"/>
            <a:ext cx="5713764" cy="7362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Апелляция о нарушении установленного порядка проведения экзамена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76649" y="1874100"/>
            <a:ext cx="5458391" cy="279807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Когда подать: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день проведения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ГИА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предмету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Кому подать: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члену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ГЭК, не покидая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ППЭ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Рассмотрение: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течение 2-х рабочих дней с момента поступления апелляции в конфликтную комиссию</a:t>
            </a: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Результат: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при удовлетворении апелляции результат экзамена аннулируется. Участник ГИА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сдает экзамен в другой день, предусмотренный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расписанием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217920" y="827535"/>
            <a:ext cx="5504522" cy="73628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Апелляция о несогласии с выставленными баллами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217919" y="1874100"/>
            <a:ext cx="5728657" cy="404167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Когда подать: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течение 2-х рабочих дней со дня объявления результатов ГИА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предмету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Кому подать: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ВТГ (выпускники текущего года)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– в свою школу,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ВПЛ (выпускники прошлых лет)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– в ППЭ или места, в которых они были зарегистрированы на сдачу ГИА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Рассмотрение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течение 4-х рабочих дней с момента поступления апелляции в конфликтную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комиссию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Результат: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при удовлетворении апелляции соответствующая информация передается для пересчета результатов ГИА. Новые результаты утверждаются ГЭК в течение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недели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Апелляция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8" y="0"/>
            <a:ext cx="1762841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67992" y="728316"/>
            <a:ext cx="0" cy="518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9202" y="1580293"/>
            <a:ext cx="9992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6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Металлоискатели в 9 классах</a:t>
            </a:r>
            <a:endParaRPr lang="ru-RU" dirty="0"/>
          </a:p>
        </p:txBody>
      </p:sp>
      <p:pic>
        <p:nvPicPr>
          <p:cNvPr id="12292" name="Picture 4" descr="https://static.tildacdn.com/tild3232-6362-4566-b262-326561376235/Menu_MetalGarrett_1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00" y="3000"/>
            <a:ext cx="54864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7734" y="2574678"/>
            <a:ext cx="511826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Обеспечение преемственности процедур ГИА-9 и ГИА-11, предупреждение нарушений Порядка ГИА участниками экзамена, лицами, </a:t>
            </a:r>
            <a:r>
              <a:rPr lang="ru-RU" dirty="0" err="1" smtClean="0"/>
              <a:t>привлекающимися</a:t>
            </a:r>
            <a:r>
              <a:rPr lang="ru-RU" dirty="0" smtClean="0"/>
              <a:t> к организации проведения ГИА </a:t>
            </a:r>
            <a:endParaRPr lang="ru-RU" dirty="0"/>
          </a:p>
        </p:txBody>
      </p:sp>
      <p:pic>
        <p:nvPicPr>
          <p:cNvPr id="7" name="Picture 6" descr="https://storage.myseldon.com/news-pict-ef/EFC75210CCDA015307A9699E17989A9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00" y="5499000"/>
            <a:ext cx="3225000" cy="12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0452" y="904486"/>
            <a:ext cx="11467999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Федеральный закон от 29.12.2012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N 273-ФЗ (ред. от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25.12.2023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образовании в Российской Федерации»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России и Рособрнадзора от 04.04.2028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232/551 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 утверждении Порядка проведения государственной итоговой аттестации по образовательным программам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основного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общего образования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России от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5.10.2020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546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(ред. от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16.11.2023)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Порядка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заполнения, учета и выдачи аттестатов об основном общем и среднем общем образовании и 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дубликатов»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России от 05.10.2020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545 (ред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от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31.10.2023)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образцов и описаний аттестатов об основном общем и среднем общем образовании и приложений к ним»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Рособрнадзора от 26.08.2022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924 (ред.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 16.02.2023)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12461" y="563085"/>
            <a:ext cx="2836074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i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Федеральный уровень</a:t>
            </a:r>
            <a:endParaRPr lang="ru-RU" sz="2000" b="1" i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Информационные ресурсы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3737" cy="5668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13354" y="1555717"/>
            <a:ext cx="3889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Рособрнадзор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obrnadzor.gov.ru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Федеральный институт педагогических измерений: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www.fipi.ru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Федеральный центр тестирования: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www.rustest.ru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2" y="2828797"/>
            <a:ext cx="1060193" cy="1060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2" y="4431385"/>
            <a:ext cx="713796" cy="8435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20966" y="1919367"/>
            <a:ext cx="5014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Центр мониторинга и оценки качества образования: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coko.tomsk.ru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Департамент общего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образования Томской области: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https://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edu.tomsk.gov.ru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08" y="1741716"/>
            <a:ext cx="802758" cy="832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12" y="3470772"/>
            <a:ext cx="779354" cy="7150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929" y="1623522"/>
            <a:ext cx="1154474" cy="8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Телефоны «горячей линии»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3737" cy="5668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68" y="1334109"/>
            <a:ext cx="802758" cy="832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36" y="1392682"/>
            <a:ext cx="779354" cy="715004"/>
          </a:xfrm>
          <a:prstGeom prst="rect">
            <a:avLst/>
          </a:prstGeom>
        </p:spPr>
      </p:pic>
      <p:pic>
        <p:nvPicPr>
          <p:cNvPr id="13" name="Picture 2" descr="https://www.yealink-store.ru/assets/images/phones_for_skype_for_business/yealink_sip-t42g/yealink_sip-t42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1359"/>
          <a:stretch/>
        </p:blipFill>
        <p:spPr bwMode="auto">
          <a:xfrm>
            <a:off x="10227589" y="4807657"/>
            <a:ext cx="1825009" cy="14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1618" y="2467119"/>
            <a:ext cx="3800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ЦОКО ТОИПКРО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(г. Томск, ул. Пирогова, 10)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</a:t>
            </a:r>
            <a:r>
              <a:rPr lang="ru-RU" sz="2400" b="1" dirty="0" smtClean="0">
                <a:solidFill>
                  <a:srgbClr val="C00000"/>
                </a:solidFill>
              </a:rPr>
              <a:t>90 63 25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</a:t>
            </a:r>
            <a:r>
              <a:rPr lang="ru-RU" sz="2400" b="1" dirty="0" smtClean="0">
                <a:solidFill>
                  <a:srgbClr val="C00000"/>
                </a:solidFill>
              </a:rPr>
              <a:t>90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63 27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</a:t>
            </a:r>
            <a:r>
              <a:rPr lang="ru-RU" sz="2400" b="1" dirty="0" smtClean="0">
                <a:solidFill>
                  <a:srgbClr val="C00000"/>
                </a:solidFill>
              </a:rPr>
              <a:t>90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63 29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0143" y="2397221"/>
            <a:ext cx="493234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Департамент общего образования Томской области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(г. Томск, пр. Ленина, 111,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каб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69)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51 27 62</a:t>
            </a:r>
          </a:p>
        </p:txBody>
      </p:sp>
    </p:spTree>
    <p:extLst>
      <p:ext uri="{BB962C8B-B14F-4D97-AF65-F5344CB8AC3E}">
        <p14:creationId xmlns:p14="http://schemas.microsoft.com/office/powerpoint/2010/main" val="32484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839226"/>
              </p:ext>
            </p:extLst>
          </p:nvPr>
        </p:nvGraphicFramePr>
        <p:xfrm>
          <a:off x="0" y="-4"/>
          <a:ext cx="12192000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5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(1 этап)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(2 этап)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(1этап)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(2 этап)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писало – 78 человек (всего  - 87)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 писало – </a:t>
                      </a:r>
                      <a:r>
                        <a:rPr lang="ru-RU" sz="2000" b="1" dirty="0" smtClean="0">
                          <a:effectLst/>
                        </a:rPr>
                        <a:t> 78 человек </a:t>
                      </a:r>
                      <a:r>
                        <a:rPr lang="ru-RU" sz="2000" b="1" dirty="0">
                          <a:effectLst/>
                        </a:rPr>
                        <a:t>(всего  - </a:t>
                      </a:r>
                      <a:r>
                        <a:rPr lang="ru-RU" sz="2000" b="1" dirty="0" smtClean="0">
                          <a:effectLst/>
                        </a:rPr>
                        <a:t>87)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писало 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- 78 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человека (всего - 87)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 писало </a:t>
                      </a:r>
                      <a:r>
                        <a:rPr lang="ru-RU" sz="2000" b="1" dirty="0" smtClean="0">
                          <a:effectLst/>
                        </a:rPr>
                        <a:t>– 79 человек </a:t>
                      </a:r>
                      <a:r>
                        <a:rPr lang="ru-RU" sz="2000" b="1" dirty="0">
                          <a:effectLst/>
                        </a:rPr>
                        <a:t>(всего - </a:t>
                      </a:r>
                      <a:r>
                        <a:rPr lang="ru-RU" sz="2000" b="1" dirty="0" smtClean="0">
                          <a:effectLst/>
                        </a:rPr>
                        <a:t>87 </a:t>
                      </a:r>
                      <a:r>
                        <a:rPr lang="ru-RU" sz="2000" b="1" dirty="0">
                          <a:effectLst/>
                        </a:rPr>
                        <a:t>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 -4 (5%)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«5» </a:t>
                      </a:r>
                      <a:r>
                        <a:rPr lang="ru-RU" sz="2000" b="1" dirty="0" smtClean="0">
                          <a:effectLst/>
                        </a:rPr>
                        <a:t>- 2(2,6%)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 - 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«5» - </a:t>
                      </a:r>
                      <a:r>
                        <a:rPr lang="ru-RU" sz="2000" b="1" dirty="0" smtClean="0">
                          <a:effectLst/>
                        </a:rPr>
                        <a:t>3 (4 %)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 -30 (34,61%)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«4» </a:t>
                      </a:r>
                      <a:r>
                        <a:rPr lang="ru-RU" sz="2000" b="1" dirty="0" smtClean="0">
                          <a:effectLst/>
                        </a:rPr>
                        <a:t>-24 (30,8%)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 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 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(16,6%)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«4» </a:t>
                      </a:r>
                      <a:r>
                        <a:rPr lang="ru-RU" sz="2000" b="1" dirty="0" smtClean="0">
                          <a:effectLst/>
                        </a:rPr>
                        <a:t>-21 ( 26,5 %)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 -40 (51,28%)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«3» </a:t>
                      </a:r>
                      <a:r>
                        <a:rPr lang="ru-RU" sz="2000" b="1" dirty="0" smtClean="0">
                          <a:effectLst/>
                        </a:rPr>
                        <a:t>- 42 (54%)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 - 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«3» - </a:t>
                      </a:r>
                      <a:r>
                        <a:rPr lang="ru-RU" sz="2000" b="1" dirty="0" smtClean="0">
                          <a:effectLst/>
                        </a:rPr>
                        <a:t>31 (39 %)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 - 7 ( 9%)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«2» </a:t>
                      </a:r>
                      <a:r>
                        <a:rPr lang="ru-RU" sz="2000" b="1" dirty="0" smtClean="0">
                          <a:effectLst/>
                        </a:rPr>
                        <a:t>- 10 (12,8%)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 - 21 (27%)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«2» - </a:t>
                      </a:r>
                      <a:r>
                        <a:rPr lang="ru-RU" sz="2000" b="1" dirty="0" smtClean="0">
                          <a:effectLst/>
                        </a:rPr>
                        <a:t>16 (20 %)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8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Абсолютная успеваемость – 91%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Абсолютная успеваемость – </a:t>
                      </a:r>
                      <a:r>
                        <a:rPr lang="ru-RU" sz="2000" b="1" dirty="0" smtClean="0">
                          <a:effectLst/>
                        </a:rPr>
                        <a:t>87%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Абсолютная успеваемость – 73%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Абсолютная успеваемость – </a:t>
                      </a:r>
                      <a:r>
                        <a:rPr lang="ru-RU" sz="2000" b="1" dirty="0" smtClean="0">
                          <a:effectLst/>
                        </a:rPr>
                        <a:t>80 %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8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Качественная успеваемость – 38,6%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Качественная успеваемость - </a:t>
                      </a:r>
                      <a:r>
                        <a:rPr lang="ru-RU" sz="2000" b="1" dirty="0" smtClean="0">
                          <a:effectLst/>
                        </a:rPr>
                        <a:t>33%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Качественная успеваемость – 18%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Качественная успеваемость – </a:t>
                      </a:r>
                      <a:r>
                        <a:rPr lang="ru-RU" sz="2000" b="1" dirty="0" smtClean="0">
                          <a:effectLst/>
                        </a:rPr>
                        <a:t>30 %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65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57" y="391886"/>
            <a:ext cx="113290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писало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человека (100%),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успеваемость – 100%, качество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-75%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писало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(97%),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успеваемость 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96%,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- 24%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–писало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(92,7%),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успеваемость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89%,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- 39%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писало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- 11человек (92%),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успеваемость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63,6%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–писало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13 человек (93%),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успеваемость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писало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(91%),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успеваемость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83%,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писало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успеваемость – 100%, качество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писало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(100%), абсолютная успеваемость – 100%, качество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67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9230" y="1086818"/>
            <a:ext cx="11373540" cy="5093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России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Рособрнадзора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от 22.02.2023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131/274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«Об утверждении особенностей проведения государственной итоговой аттестации по образовательным программам основного общего и среднего общего образования, формы проведения государственной итоговой аттестации и условий допуска к ней в 2022/23, 2023/24, 2024/25, 2025/26 учебных годах»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- - - - - - - - - - - - - - - - - - - - - - - - - - - - - - - - - - - - - - - - - - - - - - -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Постановление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Правительства РФ от 29.11.2021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2085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(ред. от 18.03.2023)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Письмо Рособрнадзора от 27.10.2023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10-807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 направлении Графика внесения сведений об итоговом сочинении (изложении) в РИС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2023–2024 учебный год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Письмо Рособрнадзора от 12.12.2023 N 10-846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 направлении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Графика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внесения сведений в РИС и ФИС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2023–2024 учебный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год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Письмо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Рособрнадзора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 05.10.2023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10-791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 проведении всероссийских тренировочных мероприятий»</a:t>
            </a: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12461" y="637602"/>
            <a:ext cx="2836074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i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Федеральный уровень</a:t>
            </a:r>
            <a:endParaRPr lang="ru-RU" sz="2000" b="1" i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9230" y="1086818"/>
            <a:ext cx="11373540" cy="201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России и Рособрнадзора от 18.12.2023 N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954/2117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утверждении единого расписания и продолжительности проведения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основного государственного экзамена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по каждому учебному предмету, требований к использованию средств обучения и воспитания при его проведении в 2024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году»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России и Рособрнадзора от 18.12.2023 N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955/2118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«Об утверждении единого расписания и продолжительности проведения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государственного выпускного экзамена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2024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году»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12461" y="637602"/>
            <a:ext cx="2836074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i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Федеральный уровень</a:t>
            </a:r>
            <a:endParaRPr lang="ru-RU" sz="2000" b="1" i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47376" y="3253193"/>
            <a:ext cx="2836074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i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Региональный уровень</a:t>
            </a:r>
            <a:endParaRPr lang="ru-RU" sz="2000" b="1" i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461" y="3879478"/>
            <a:ext cx="1140649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Распоряжение Департамента общего образования Томской области от 15.01.2021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41-р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Положения об осуществлении общественного наблюдения при проведении процедур оценки качества образования в общеобразовательных организациях, расположенных на территории Томской области»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Распоряжение Департамента общего образования Томской области от 18.09.2023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1459-р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графика внесения информации в информационную систему «Паспорт школы» в 2023–2024 учебном году»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Учебные предметы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85653"/>
              </p:ext>
            </p:extLst>
          </p:nvPr>
        </p:nvGraphicFramePr>
        <p:xfrm>
          <a:off x="477795" y="2356890"/>
          <a:ext cx="11244648" cy="3229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Обязательные предметы </a:t>
                      </a:r>
                      <a:r>
                        <a:rPr lang="ru-RU" sz="1800" b="0" dirty="0" smtClean="0"/>
                        <a:t>(2)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Предметы по выбору </a:t>
                      </a:r>
                      <a:r>
                        <a:rPr lang="ru-RU" sz="1800" b="0" dirty="0" smtClean="0"/>
                        <a:t>(13)</a:t>
                      </a:r>
                      <a:endParaRPr lang="ru-RU" sz="1800" b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439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Русский язык </a:t>
                      </a:r>
                      <a:endParaRPr lang="en-US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Математика</a:t>
                      </a: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Физика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Информатика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Химия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Биология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География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История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Обществознание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Литература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Иностранные языки (английский, немецкий, французский, испанский, китайский)</a:t>
                      </a: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632552" y="822611"/>
            <a:ext cx="1977081" cy="4118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ГИА-9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9827" y="1403221"/>
            <a:ext cx="4382529" cy="6260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Для аттестата</a:t>
            </a:r>
            <a:r>
              <a:rPr lang="ru-RU" sz="2000" dirty="0" smtClean="0"/>
              <a:t>: </a:t>
            </a:r>
            <a:r>
              <a:rPr lang="ru-RU" sz="2400" b="1" dirty="0" smtClean="0">
                <a:solidFill>
                  <a:srgbClr val="FFC000"/>
                </a:solidFill>
              </a:rPr>
              <a:t>4</a:t>
            </a:r>
            <a:r>
              <a:rPr lang="ru-RU" sz="2000" b="1" dirty="0" smtClean="0"/>
              <a:t> предмета</a:t>
            </a:r>
          </a:p>
          <a:p>
            <a:pPr algn="ctr"/>
            <a:r>
              <a:rPr lang="ru-RU" sz="2000" dirty="0" smtClean="0"/>
              <a:t>(2 обязательных + 2 по выбору)</a:t>
            </a:r>
            <a:endParaRPr lang="ru-RU" sz="2000" dirty="0"/>
          </a:p>
        </p:txBody>
      </p:sp>
      <p:cxnSp>
        <p:nvCxnSpPr>
          <p:cNvPr id="23" name="Прямая со стрелкой 22"/>
          <p:cNvCxnSpPr>
            <a:stCxn id="12" idx="2"/>
            <a:endCxn id="14" idx="0"/>
          </p:cNvCxnSpPr>
          <p:nvPr/>
        </p:nvCxnSpPr>
        <p:spPr>
          <a:xfrm flipH="1">
            <a:off x="5621092" y="1234503"/>
            <a:ext cx="1" cy="168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Заголовок 2"/>
          <p:cNvSpPr txBox="1">
            <a:spLocks/>
          </p:cNvSpPr>
          <p:nvPr/>
        </p:nvSpPr>
        <p:spPr>
          <a:xfrm>
            <a:off x="477790" y="5841493"/>
            <a:ext cx="7020290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                     Подача заявлений и изменение перечня предметов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9313" y="1186709"/>
            <a:ext cx="2914565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ГИА-9 – до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 марта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81148" y="2416330"/>
            <a:ext cx="10449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89704" y="826463"/>
            <a:ext cx="4606854" cy="120032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Итоговое сочинение/изложение,  итоговое собеседование –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недели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 проведения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Формы ГИА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782834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9407" y="573811"/>
            <a:ext cx="43641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55969"/>
                </a:solidFill>
              </a:rPr>
              <a:t>Выбор формы </a:t>
            </a:r>
          </a:p>
          <a:p>
            <a:pPr algn="ctr"/>
            <a:r>
              <a:rPr lang="ru-RU" sz="2000" b="1" dirty="0" smtClean="0">
                <a:solidFill>
                  <a:srgbClr val="355969"/>
                </a:solidFill>
              </a:rPr>
              <a:t>(лица с ОВЗ и инвалидностью)</a:t>
            </a:r>
            <a:endParaRPr lang="ru-RU" sz="2000" b="1" dirty="0">
              <a:solidFill>
                <a:srgbClr val="35596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054430" y="1573982"/>
            <a:ext cx="8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ОГЭ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417905" y="1807103"/>
            <a:ext cx="73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ГВЭ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7406" y="1481117"/>
            <a:ext cx="206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ОГЭ + ГВЭ-9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393" y="2731412"/>
            <a:ext cx="6428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Дети-инвалиды и инвалиды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оригинал или заверенная копия справки МСЭ;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заключение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ПМПК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>
            <a:stCxn id="10" idx="2"/>
            <a:endCxn id="12" idx="0"/>
          </p:cNvCxnSpPr>
          <p:nvPr/>
        </p:nvCxnSpPr>
        <p:spPr>
          <a:xfrm>
            <a:off x="5781498" y="1466363"/>
            <a:ext cx="3397" cy="340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14" idx="1"/>
          </p:cNvCxnSpPr>
          <p:nvPr/>
        </p:nvCxnSpPr>
        <p:spPr>
          <a:xfrm>
            <a:off x="5781498" y="1466363"/>
            <a:ext cx="2515908" cy="24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917838" y="1450390"/>
            <a:ext cx="2876104" cy="52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11497" y="2822852"/>
            <a:ext cx="324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Лица с ОВЗ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заключение ПМПК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Допуск к ГИА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8146" y="996258"/>
            <a:ext cx="1078992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 прохождению ГИА допускаются обучающиеся: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успешно прошедшие промежуточную аттестацию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не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имеющие академической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задолженности</a:t>
            </a:r>
            <a:endParaRPr lang="ru-RU" sz="26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полном объёме выполнившие учебный план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(или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индивидуальный учебный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план)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получившие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зачет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за: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собеседование по русскому языку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– для ГИА-9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Расписание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43997"/>
              </p:ext>
            </p:extLst>
          </p:nvPr>
        </p:nvGraphicFramePr>
        <p:xfrm>
          <a:off x="345991" y="716340"/>
          <a:ext cx="11467068" cy="3534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ГВЭ-9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апреля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апреля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литература, обществознание, химия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иностранные языки, история, физика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информатика, литература, обществознание, химия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мая (ср)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иностранные языки, история, физика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русский язык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5790" y="4296752"/>
            <a:ext cx="11055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Досрочно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экзамены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могут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сдать обучающиеся,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 уважительным причинам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(подтвержденным документально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) не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имеющие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возможности пройти ГИА в основные сроки, 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например: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портсмены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выезжающие на тренировочные сборы, соревнования, смотры, кандидаты в сборные команды РФ;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участники международных олимпиад школьников, конкурсов и соревнований;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ученики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, направляемые на лечение и профилактические мероприятия;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выпускники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школ за рубежом или выезжающие за рубеж для продолжения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обучения.</a:t>
            </a:r>
            <a:endParaRPr lang="ru-RU" sz="16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</TotalTime>
  <Words>2408</Words>
  <Application>Microsoft Office PowerPoint</Application>
  <PresentationFormat>Широкоэкранный</PresentationFormat>
  <Paragraphs>351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Металлоискатели в 9 классах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(изложение)</dc:title>
  <dc:creator>Склярова</dc:creator>
  <cp:lastModifiedBy>user</cp:lastModifiedBy>
  <cp:revision>360</cp:revision>
  <cp:lastPrinted>2024-01-23T05:26:26Z</cp:lastPrinted>
  <dcterms:created xsi:type="dcterms:W3CDTF">2022-11-23T06:36:08Z</dcterms:created>
  <dcterms:modified xsi:type="dcterms:W3CDTF">2024-04-11T08:01:15Z</dcterms:modified>
</cp:coreProperties>
</file>